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79" r:id="rId3"/>
    <p:sldId id="262" r:id="rId4"/>
    <p:sldId id="267" r:id="rId5"/>
    <p:sldId id="263" r:id="rId6"/>
    <p:sldId id="260" r:id="rId7"/>
    <p:sldId id="275" r:id="rId8"/>
    <p:sldId id="278" r:id="rId9"/>
    <p:sldId id="276" r:id="rId10"/>
    <p:sldId id="277" r:id="rId11"/>
    <p:sldId id="264" r:id="rId12"/>
    <p:sldId id="271" r:id="rId13"/>
    <p:sldId id="272" r:id="rId14"/>
    <p:sldId id="270" r:id="rId15"/>
    <p:sldId id="268" r:id="rId16"/>
    <p:sldId id="273" r:id="rId17"/>
    <p:sldId id="274" r:id="rId18"/>
    <p:sldId id="257" r:id="rId19"/>
    <p:sldId id="259" r:id="rId20"/>
    <p:sldId id="258"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27DF02-060A-0044-815E-6292A44AA2C1}" type="datetimeFigureOut">
              <a:rPr lang="en-US" smtClean="0"/>
              <a:t>2/9/12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4B838E-445C-054E-927C-B389CBD2A442}" type="slidenum">
              <a:rPr lang="en-US" smtClean="0"/>
              <a:t>‹#›</a:t>
            </a:fld>
            <a:endParaRPr lang="en-US"/>
          </a:p>
        </p:txBody>
      </p:sp>
    </p:spTree>
    <p:extLst>
      <p:ext uri="{BB962C8B-B14F-4D97-AF65-F5344CB8AC3E}">
        <p14:creationId xmlns:p14="http://schemas.microsoft.com/office/powerpoint/2010/main" val="3416283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3712-4C54-0C49-8157-A23146C61F60}" type="datetimeFigureOut">
              <a:rPr lang="en-US" smtClean="0"/>
              <a:t>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05438-6C4D-664B-A240-0EAF3CD9D44A}" type="slidenum">
              <a:rPr lang="en-US" smtClean="0"/>
              <a:t>‹#›</a:t>
            </a:fld>
            <a:endParaRPr lang="en-US"/>
          </a:p>
        </p:txBody>
      </p:sp>
    </p:spTree>
    <p:extLst>
      <p:ext uri="{BB962C8B-B14F-4D97-AF65-F5344CB8AC3E}">
        <p14:creationId xmlns:p14="http://schemas.microsoft.com/office/powerpoint/2010/main" val="8129031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a:t>
            </a:r>
            <a:r>
              <a:rPr lang="en-US" baseline="0" dirty="0" smtClean="0"/>
              <a:t> members are </a:t>
            </a:r>
            <a:r>
              <a:rPr lang="en-US" baseline="0" dirty="0" err="1" smtClean="0"/>
              <a:t>Chintan</a:t>
            </a:r>
            <a:r>
              <a:rPr lang="en-US" baseline="0" dirty="0" smtClean="0"/>
              <a:t>, </a:t>
            </a:r>
            <a:r>
              <a:rPr lang="en-US" baseline="0" dirty="0" err="1" smtClean="0"/>
              <a:t>Phuc</a:t>
            </a:r>
            <a:r>
              <a:rPr lang="en-US" baseline="0" dirty="0" smtClean="0"/>
              <a:t>, Luca, Lorenzo and Walter.</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a:t>
            </a:fld>
            <a:endParaRPr lang="en-US"/>
          </a:p>
        </p:txBody>
      </p:sp>
    </p:spTree>
    <p:extLst>
      <p:ext uri="{BB962C8B-B14F-4D97-AF65-F5344CB8AC3E}">
        <p14:creationId xmlns:p14="http://schemas.microsoft.com/office/powerpoint/2010/main" val="168783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research shows that we’re on the right side of history.</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10</a:t>
            </a:fld>
            <a:endParaRPr lang="en-US"/>
          </a:p>
        </p:txBody>
      </p:sp>
    </p:spTree>
    <p:extLst>
      <p:ext uri="{BB962C8B-B14F-4D97-AF65-F5344CB8AC3E}">
        <p14:creationId xmlns:p14="http://schemas.microsoft.com/office/powerpoint/2010/main" val="256697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Backup slides follow</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11</a:t>
            </a:fld>
            <a:endParaRPr lang="en-US"/>
          </a:p>
        </p:txBody>
      </p:sp>
    </p:spTree>
    <p:extLst>
      <p:ext uri="{BB962C8B-B14F-4D97-AF65-F5344CB8AC3E}">
        <p14:creationId xmlns:p14="http://schemas.microsoft.com/office/powerpoint/2010/main" val="394674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spend much time on this slide.  Just shows</a:t>
            </a:r>
            <a:r>
              <a:rPr lang="en-US" baseline="0" dirty="0" smtClean="0"/>
              <a:t> that we want to beta test.</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12</a:t>
            </a:fld>
            <a:endParaRPr lang="en-US"/>
          </a:p>
        </p:txBody>
      </p:sp>
    </p:spTree>
    <p:extLst>
      <p:ext uri="{BB962C8B-B14F-4D97-AF65-F5344CB8AC3E}">
        <p14:creationId xmlns:p14="http://schemas.microsoft.com/office/powerpoint/2010/main" val="193867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a:t>
            </a:r>
            <a:r>
              <a:rPr lang="en-US" baseline="0" dirty="0" smtClean="0"/>
              <a:t> for the advertiser.</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16</a:t>
            </a:fld>
            <a:endParaRPr lang="en-US"/>
          </a:p>
        </p:txBody>
      </p:sp>
    </p:spTree>
    <p:extLst>
      <p:ext uri="{BB962C8B-B14F-4D97-AF65-F5344CB8AC3E}">
        <p14:creationId xmlns:p14="http://schemas.microsoft.com/office/powerpoint/2010/main" val="391409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 for the</a:t>
            </a:r>
            <a:r>
              <a:rPr lang="en-US" baseline="0" dirty="0" smtClean="0"/>
              <a:t> intermediary.</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17</a:t>
            </a:fld>
            <a:endParaRPr lang="en-US"/>
          </a:p>
        </p:txBody>
      </p:sp>
    </p:spTree>
    <p:extLst>
      <p:ext uri="{BB962C8B-B14F-4D97-AF65-F5344CB8AC3E}">
        <p14:creationId xmlns:p14="http://schemas.microsoft.com/office/powerpoint/2010/main" val="424114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need this slide in because</a:t>
            </a:r>
            <a:r>
              <a:rPr lang="en-US" baseline="0" dirty="0" smtClean="0"/>
              <a:t> I can’t memorize it.</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18</a:t>
            </a:fld>
            <a:endParaRPr lang="en-US"/>
          </a:p>
        </p:txBody>
      </p:sp>
    </p:spTree>
    <p:extLst>
      <p:ext uri="{BB962C8B-B14F-4D97-AF65-F5344CB8AC3E}">
        <p14:creationId xmlns:p14="http://schemas.microsoft.com/office/powerpoint/2010/main" val="82960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a:t>
            </a:r>
            <a:r>
              <a:rPr lang="en-US" baseline="0" dirty="0" smtClean="0"/>
              <a:t> users to begin using our product so that we can create reports based on their activity.  We would like to make a margin on every bypass.  Beta testing will show if this is possible.</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19</a:t>
            </a:fld>
            <a:endParaRPr lang="en-US"/>
          </a:p>
        </p:txBody>
      </p:sp>
    </p:spTree>
    <p:extLst>
      <p:ext uri="{BB962C8B-B14F-4D97-AF65-F5344CB8AC3E}">
        <p14:creationId xmlns:p14="http://schemas.microsoft.com/office/powerpoint/2010/main" val="246271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value proposition is supported by research</a:t>
            </a:r>
            <a:r>
              <a:rPr lang="en-US" baseline="0" dirty="0" smtClean="0"/>
              <a:t> that shows brand advertisers are less likely to advertise online because of the risk involved for a less certain ROI.</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20</a:t>
            </a:fld>
            <a:endParaRPr lang="en-US"/>
          </a:p>
        </p:txBody>
      </p:sp>
    </p:spTree>
    <p:extLst>
      <p:ext uri="{BB962C8B-B14F-4D97-AF65-F5344CB8AC3E}">
        <p14:creationId xmlns:p14="http://schemas.microsoft.com/office/powerpoint/2010/main" val="53199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a:t>
            </a:r>
            <a:r>
              <a:rPr lang="en-US" dirty="0" err="1" smtClean="0"/>
              <a:t>ByPass</a:t>
            </a:r>
            <a:r>
              <a:rPr lang="en-US" baseline="0" dirty="0" smtClean="0"/>
              <a:t> Ads is a product innovation, but we hope to come a business model innovation.  We hope to change the way publishers approach advertising.</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21</a:t>
            </a:fld>
            <a:endParaRPr lang="en-US"/>
          </a:p>
        </p:txBody>
      </p:sp>
    </p:spTree>
    <p:extLst>
      <p:ext uri="{BB962C8B-B14F-4D97-AF65-F5344CB8AC3E}">
        <p14:creationId xmlns:p14="http://schemas.microsoft.com/office/powerpoint/2010/main" val="102783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normal</a:t>
            </a:r>
            <a:r>
              <a:rPr lang="en-US" baseline="0" dirty="0" smtClean="0"/>
              <a:t> web browsing experience is interrupted by online video advertising.  We offer a user the ability to pay to bypass a video advertisement.  You’ll notice we have provided 200 credits to use before they even create an account.</a:t>
            </a:r>
            <a:endParaRPr lang="en-US" dirty="0" smtClean="0"/>
          </a:p>
        </p:txBody>
      </p:sp>
      <p:sp>
        <p:nvSpPr>
          <p:cNvPr id="4" name="Slide Number Placeholder 3"/>
          <p:cNvSpPr>
            <a:spLocks noGrp="1"/>
          </p:cNvSpPr>
          <p:nvPr>
            <p:ph type="sldNum" sz="quarter" idx="10"/>
          </p:nvPr>
        </p:nvSpPr>
        <p:spPr/>
        <p:txBody>
          <a:bodyPr/>
          <a:lstStyle/>
          <a:p>
            <a:fld id="{04205438-6C4D-664B-A240-0EAF3CD9D44A}" type="slidenum">
              <a:rPr lang="en-US" smtClean="0"/>
              <a:t>2</a:t>
            </a:fld>
            <a:endParaRPr lang="en-US"/>
          </a:p>
        </p:txBody>
      </p:sp>
    </p:spTree>
    <p:extLst>
      <p:ext uri="{BB962C8B-B14F-4D97-AF65-F5344CB8AC3E}">
        <p14:creationId xmlns:p14="http://schemas.microsoft.com/office/powerpoint/2010/main" val="148825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an</a:t>
            </a:r>
            <a:r>
              <a:rPr lang="en-US" baseline="0" dirty="0" smtClean="0"/>
              <a:t> ad is bypassed the user may still see the logo of the advertiser.  They can still share the ad.  And they can view their new account balance, or click to view their account in a new window.</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3</a:t>
            </a:fld>
            <a:endParaRPr lang="en-US"/>
          </a:p>
        </p:txBody>
      </p:sp>
    </p:spTree>
    <p:extLst>
      <p:ext uri="{BB962C8B-B14F-4D97-AF65-F5344CB8AC3E}">
        <p14:creationId xmlns:p14="http://schemas.microsoft.com/office/powerpoint/2010/main" val="243612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is is a user persona.  It’s intended to show the user who will help use our product.  Without the user we don’t have any user bypass reports.</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4</a:t>
            </a:fld>
            <a:endParaRPr lang="en-US"/>
          </a:p>
        </p:txBody>
      </p:sp>
    </p:spTree>
    <p:extLst>
      <p:ext uri="{BB962C8B-B14F-4D97-AF65-F5344CB8AC3E}">
        <p14:creationId xmlns:p14="http://schemas.microsoft.com/office/powerpoint/2010/main" val="187782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user activity</a:t>
            </a:r>
            <a:r>
              <a:rPr lang="en-US" baseline="0" dirty="0" smtClean="0"/>
              <a:t> history we can begin to package a report.  Possible metrics include bypass to impression ratio.  Average price paid to bypass.  And number of shares of an ad by a person who has bypassed the ad.</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5</a:t>
            </a:fld>
            <a:endParaRPr lang="en-US"/>
          </a:p>
        </p:txBody>
      </p:sp>
    </p:spTree>
    <p:extLst>
      <p:ext uri="{BB962C8B-B14F-4D97-AF65-F5344CB8AC3E}">
        <p14:creationId xmlns:p14="http://schemas.microsoft.com/office/powerpoint/2010/main" val="1412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selling?  We’re selling a</a:t>
            </a:r>
            <a:r>
              <a:rPr lang="en-US" baseline="0" dirty="0" smtClean="0"/>
              <a:t> supplemental analytics report.  The goal is to provide brand marketers more of what they’re looking for.  Current analytics are insufficient. They are based on segmentation of the market at a higher level than we offer. </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6</a:t>
            </a:fld>
            <a:endParaRPr lang="en-US"/>
          </a:p>
        </p:txBody>
      </p:sp>
    </p:spTree>
    <p:extLst>
      <p:ext uri="{BB962C8B-B14F-4D97-AF65-F5344CB8AC3E}">
        <p14:creationId xmlns:p14="http://schemas.microsoft.com/office/powerpoint/2010/main" val="115837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want to own our product completely in the beginning.  This will allow us to keep driving progress without relying on others.</a:t>
            </a:r>
          </a:p>
          <a:p>
            <a:r>
              <a:rPr lang="en-US" dirty="0" smtClean="0"/>
              <a:t>To get started we plan to build a </a:t>
            </a:r>
            <a:r>
              <a:rPr lang="en-US" baseline="0" dirty="0" smtClean="0"/>
              <a:t>simplified publishing platform.</a:t>
            </a:r>
          </a:p>
          <a:p>
            <a:r>
              <a:rPr lang="en-US" baseline="0" dirty="0" smtClean="0"/>
              <a:t>We can prove the technology works and start beta testing.</a:t>
            </a:r>
          </a:p>
          <a:p>
            <a:r>
              <a:rPr lang="en-US" baseline="0" dirty="0" smtClean="0"/>
              <a:t>Initial data will dictate when we can start selling to advertisers, our beachhead market.</a:t>
            </a:r>
          </a:p>
          <a:p>
            <a:r>
              <a:rPr lang="en-US" baseline="0" dirty="0" smtClean="0"/>
              <a:t>As we grow we will continue to beta test and collect valuable feedback.</a:t>
            </a:r>
            <a:endParaRPr lang="en-US" dirty="0" smtClean="0"/>
          </a:p>
          <a:p>
            <a:endParaRPr lang="en-US" dirty="0" smtClean="0"/>
          </a:p>
          <a:p>
            <a:r>
              <a:rPr lang="en-US" dirty="0" smtClean="0"/>
              <a:t>Eventually we want to work with larger partners to expand our market</a:t>
            </a:r>
            <a:r>
              <a:rPr lang="en-US" baseline="0" dirty="0" smtClean="0"/>
              <a:t> size</a:t>
            </a:r>
            <a:r>
              <a:rPr lang="en-US" dirty="0" smtClean="0"/>
              <a:t>.</a:t>
            </a:r>
          </a:p>
          <a:p>
            <a:r>
              <a:rPr lang="en-US" dirty="0" smtClean="0"/>
              <a:t>Traction will create greater reach and brand identity.</a:t>
            </a:r>
          </a:p>
          <a:p>
            <a:r>
              <a:rPr lang="en-US" dirty="0" smtClean="0"/>
              <a:t>We will license</a:t>
            </a:r>
            <a:r>
              <a:rPr lang="en-US" baseline="0" dirty="0" smtClean="0"/>
              <a:t> to</a:t>
            </a:r>
            <a:r>
              <a:rPr lang="en-US" dirty="0" smtClean="0"/>
              <a:t> publishing partners to create opportunities for integration</a:t>
            </a:r>
            <a:r>
              <a:rPr lang="en-US" baseline="0" dirty="0" smtClean="0"/>
              <a:t> of</a:t>
            </a:r>
            <a:r>
              <a:rPr lang="en-US" dirty="0" smtClean="0"/>
              <a:t> our product.</a:t>
            </a:r>
          </a:p>
          <a:p>
            <a:r>
              <a:rPr lang="en-US" dirty="0" smtClean="0"/>
              <a:t>We will license</a:t>
            </a:r>
            <a:r>
              <a:rPr lang="en-US" baseline="0" dirty="0" smtClean="0"/>
              <a:t> to</a:t>
            </a:r>
            <a:r>
              <a:rPr lang="en-US" dirty="0" smtClean="0"/>
              <a:t> intermediaries</a:t>
            </a:r>
            <a:r>
              <a:rPr lang="en-US" baseline="0" dirty="0" smtClean="0"/>
              <a:t> to</a:t>
            </a:r>
            <a:r>
              <a:rPr lang="en-US" dirty="0" smtClean="0"/>
              <a:t> integrate with existing metrics and strategies (e.g. with </a:t>
            </a:r>
            <a:r>
              <a:rPr lang="en-US" dirty="0" err="1" smtClean="0"/>
              <a:t>TubeMogul</a:t>
            </a:r>
            <a:r>
              <a:rPr lang="en-US" dirty="0" smtClean="0"/>
              <a:t>).</a:t>
            </a:r>
          </a:p>
          <a:p>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7</a:t>
            </a:fld>
            <a:endParaRPr lang="en-US"/>
          </a:p>
        </p:txBody>
      </p:sp>
    </p:spTree>
    <p:extLst>
      <p:ext uri="{BB962C8B-B14F-4D97-AF65-F5344CB8AC3E}">
        <p14:creationId xmlns:p14="http://schemas.microsoft.com/office/powerpoint/2010/main" val="242197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want to own our product completely in the beginning.  This will allow us to keep driving progress without relying on others.</a:t>
            </a:r>
          </a:p>
          <a:p>
            <a:r>
              <a:rPr lang="en-US" dirty="0" smtClean="0"/>
              <a:t>To get started we plan to build a </a:t>
            </a:r>
            <a:r>
              <a:rPr lang="en-US" baseline="0" dirty="0" smtClean="0"/>
              <a:t>simplified publishing platform.</a:t>
            </a:r>
          </a:p>
          <a:p>
            <a:r>
              <a:rPr lang="en-US" baseline="0" dirty="0" smtClean="0"/>
              <a:t>We can prove the technology works and start beta testing.</a:t>
            </a:r>
          </a:p>
          <a:p>
            <a:r>
              <a:rPr lang="en-US" baseline="0" dirty="0" smtClean="0"/>
              <a:t>Initial data will dictate when we can start selling to advertisers, our beachhead market.</a:t>
            </a:r>
          </a:p>
          <a:p>
            <a:r>
              <a:rPr lang="en-US" baseline="0" dirty="0" smtClean="0"/>
              <a:t>As we grow we will continue to beta test and collect valuable feedback.</a:t>
            </a:r>
            <a:endParaRPr lang="en-US" dirty="0" smtClean="0"/>
          </a:p>
          <a:p>
            <a:endParaRPr lang="en-US" dirty="0" smtClean="0"/>
          </a:p>
          <a:p>
            <a:r>
              <a:rPr lang="en-US" dirty="0" smtClean="0"/>
              <a:t>Eventually we want to work with larger partners to expand our market</a:t>
            </a:r>
            <a:r>
              <a:rPr lang="en-US" baseline="0" dirty="0" smtClean="0"/>
              <a:t> size</a:t>
            </a:r>
            <a:r>
              <a:rPr lang="en-US" dirty="0" smtClean="0"/>
              <a:t>.</a:t>
            </a:r>
          </a:p>
          <a:p>
            <a:r>
              <a:rPr lang="en-US" dirty="0" smtClean="0"/>
              <a:t>Traction will create greater reach and brand identity.</a:t>
            </a:r>
          </a:p>
          <a:p>
            <a:r>
              <a:rPr lang="en-US" dirty="0" smtClean="0"/>
              <a:t>We will license</a:t>
            </a:r>
            <a:r>
              <a:rPr lang="en-US" baseline="0" dirty="0" smtClean="0"/>
              <a:t> to</a:t>
            </a:r>
            <a:r>
              <a:rPr lang="en-US" dirty="0" smtClean="0"/>
              <a:t> publishing partners to create opportunities for integration</a:t>
            </a:r>
            <a:r>
              <a:rPr lang="en-US" baseline="0" dirty="0" smtClean="0"/>
              <a:t> of</a:t>
            </a:r>
            <a:r>
              <a:rPr lang="en-US" dirty="0" smtClean="0"/>
              <a:t> our product.</a:t>
            </a:r>
          </a:p>
          <a:p>
            <a:r>
              <a:rPr lang="en-US" dirty="0" smtClean="0"/>
              <a:t>We will license</a:t>
            </a:r>
            <a:r>
              <a:rPr lang="en-US" baseline="0" dirty="0" smtClean="0"/>
              <a:t> to</a:t>
            </a:r>
            <a:r>
              <a:rPr lang="en-US" dirty="0" smtClean="0"/>
              <a:t> intermediaries</a:t>
            </a:r>
            <a:r>
              <a:rPr lang="en-US" baseline="0" dirty="0" smtClean="0"/>
              <a:t> to</a:t>
            </a:r>
            <a:r>
              <a:rPr lang="en-US" dirty="0" smtClean="0"/>
              <a:t> integrate with existing metrics and strategies (e.g. with </a:t>
            </a:r>
            <a:r>
              <a:rPr lang="en-US" dirty="0" err="1" smtClean="0"/>
              <a:t>TubeMogul</a:t>
            </a:r>
            <a:r>
              <a:rPr lang="en-US" dirty="0" smtClean="0"/>
              <a:t>).</a:t>
            </a:r>
          </a:p>
          <a:p>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8</a:t>
            </a:fld>
            <a:endParaRPr lang="en-US"/>
          </a:p>
        </p:txBody>
      </p:sp>
    </p:spTree>
    <p:extLst>
      <p:ext uri="{BB962C8B-B14F-4D97-AF65-F5344CB8AC3E}">
        <p14:creationId xmlns:p14="http://schemas.microsoft.com/office/powerpoint/2010/main" val="242197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a:t>
            </a:r>
            <a:r>
              <a:rPr lang="en-US" dirty="0" err="1" smtClean="0"/>
              <a:t>ByPass</a:t>
            </a:r>
            <a:r>
              <a:rPr lang="en-US" baseline="0" dirty="0" smtClean="0"/>
              <a:t> Ads is a product innovation, but we hope to come a business model innovation.  We hope to change the way publishers approach advertising.</a:t>
            </a:r>
            <a:endParaRPr lang="en-US" dirty="0"/>
          </a:p>
        </p:txBody>
      </p:sp>
      <p:sp>
        <p:nvSpPr>
          <p:cNvPr id="4" name="Slide Number Placeholder 3"/>
          <p:cNvSpPr>
            <a:spLocks noGrp="1"/>
          </p:cNvSpPr>
          <p:nvPr>
            <p:ph type="sldNum" sz="quarter" idx="10"/>
          </p:nvPr>
        </p:nvSpPr>
        <p:spPr/>
        <p:txBody>
          <a:bodyPr/>
          <a:lstStyle/>
          <a:p>
            <a:fld id="{04205438-6C4D-664B-A240-0EAF3CD9D44A}" type="slidenum">
              <a:rPr lang="en-US" smtClean="0"/>
              <a:t>9</a:t>
            </a:fld>
            <a:endParaRPr lang="en-US"/>
          </a:p>
        </p:txBody>
      </p:sp>
    </p:spTree>
    <p:extLst>
      <p:ext uri="{BB962C8B-B14F-4D97-AF65-F5344CB8AC3E}">
        <p14:creationId xmlns:p14="http://schemas.microsoft.com/office/powerpoint/2010/main" val="102783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307340B4-CAD4-934B-ABA1-F0557A7891BF}" type="datetime1">
              <a:rPr lang="en-US" smtClean="0"/>
              <a:t>2/9/12</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B65E23D-30F3-CC47-AC12-3D78BFD514B7}" type="datetime1">
              <a:rPr lang="en-US" smtClean="0"/>
              <a:t>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615D2A5-61BF-6944-9FCE-88FBC0576345}" type="datetime1">
              <a:rPr lang="en-US" smtClean="0"/>
              <a:t>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B4560ABB-4F6D-FB49-A28E-5D86DFFA7DBF}" type="datetime1">
              <a:rPr lang="en-US" smtClean="0"/>
              <a:t>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CD46F-C0E7-3A4D-A190-E96C22E7BAEE}" type="datetime1">
              <a:rPr lang="en-US" smtClean="0"/>
              <a:t>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078F2-6644-064C-8C5C-1568110C5EBC}" type="datetime1">
              <a:rPr lang="en-US" smtClean="0"/>
              <a:t>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84EE9-7B0C-4945-912D-38C1236D1739}" type="datetime1">
              <a:rPr lang="en-US" smtClean="0"/>
              <a:t>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0ED16C5F-0780-D243-B89E-4207D51E0AA7}" type="datetime1">
              <a:rPr lang="en-US" smtClean="0"/>
              <a:t>2/9/12</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AABBA-242A-3441-A456-30BC1945F27A}" type="datetime1">
              <a:rPr lang="en-US" smtClean="0"/>
              <a:t>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DE9CC6-ADB3-8F42-8BA0-99ED6C9E21C2}" type="datetime1">
              <a:rPr lang="en-US" smtClean="0"/>
              <a:t>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DBF6A7-62C3-E745-B755-019002B02EAA}" type="datetime1">
              <a:rPr lang="en-US" smtClean="0"/>
              <a:t>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AAB12-B9F5-6241-B590-51702FC83E71}" type="datetime1">
              <a:rPr lang="en-US" smtClean="0"/>
              <a:t>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CB31D-0106-EB49-A1D7-C839E05971FD}" type="datetime1">
              <a:rPr lang="en-US" smtClean="0"/>
              <a:t>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BF0D0-5B6D-7746-88EE-67EB0A4E0858}" type="datetime1">
              <a:rPr lang="en-US" smtClean="0"/>
              <a:t>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99365C54-7860-C640-BD5F-3CA37864123B}" type="datetime1">
              <a:rPr lang="en-US" smtClean="0"/>
              <a:t>2/9/12</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microsoft.com/office/2007/relationships/media" Target="../media/media1.mp4"/><Relationship Id="rId2" Type="http://schemas.openxmlformats.org/officeDocument/2006/relationships/video" Target="../media/media1.mp4"/></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ByPass</a:t>
            </a:r>
            <a:r>
              <a:rPr lang="en-US" dirty="0" smtClean="0"/>
              <a:t> Ads</a:t>
            </a:r>
            <a:endParaRPr lang="en-US" dirty="0"/>
          </a:p>
        </p:txBody>
      </p:sp>
      <p:sp>
        <p:nvSpPr>
          <p:cNvPr id="3" name="Subtitle 2"/>
          <p:cNvSpPr>
            <a:spLocks noGrp="1"/>
          </p:cNvSpPr>
          <p:nvPr>
            <p:ph type="subTitle" idx="1"/>
          </p:nvPr>
        </p:nvSpPr>
        <p:spPr/>
        <p:txBody>
          <a:bodyPr/>
          <a:lstStyle/>
          <a:p>
            <a:r>
              <a:rPr lang="en-US" dirty="0" smtClean="0"/>
              <a:t>Your time is valuable.</a:t>
            </a:r>
            <a:endParaRPr lang="en-US" dirty="0"/>
          </a:p>
        </p:txBody>
      </p:sp>
    </p:spTree>
    <p:extLst>
      <p:ext uri="{BB962C8B-B14F-4D97-AF65-F5344CB8AC3E}">
        <p14:creationId xmlns:p14="http://schemas.microsoft.com/office/powerpoint/2010/main" val="41774675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Right Side of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Internet advertising</a:t>
            </a:r>
          </a:p>
          <a:p>
            <a:pPr lvl="1"/>
            <a:r>
              <a:rPr lang="en-US" dirty="0" smtClean="0"/>
              <a:t>Online advertising is a strong business</a:t>
            </a:r>
          </a:p>
          <a:p>
            <a:pPr lvl="1"/>
            <a:r>
              <a:rPr lang="en-US" dirty="0" smtClean="0"/>
              <a:t>Online video advertising is growing (</a:t>
            </a:r>
            <a:r>
              <a:rPr lang="en-US" dirty="0" err="1" smtClean="0"/>
              <a:t>YoY</a:t>
            </a:r>
            <a:r>
              <a:rPr lang="en-US" dirty="0" smtClean="0"/>
              <a:t> and high CPM)</a:t>
            </a:r>
            <a:endParaRPr lang="en-US" dirty="0"/>
          </a:p>
          <a:p>
            <a:r>
              <a:rPr lang="en-US" dirty="0" err="1" smtClean="0"/>
              <a:t>Microtransactions</a:t>
            </a:r>
            <a:endParaRPr lang="en-US" dirty="0" smtClean="0"/>
          </a:p>
          <a:p>
            <a:pPr lvl="1"/>
            <a:r>
              <a:rPr lang="en-US" dirty="0" err="1" smtClean="0"/>
              <a:t>eWallets</a:t>
            </a:r>
            <a:r>
              <a:rPr lang="en-US" dirty="0" smtClean="0"/>
              <a:t> distribute payment gateway fees</a:t>
            </a:r>
          </a:p>
          <a:p>
            <a:pPr lvl="1"/>
            <a:r>
              <a:rPr lang="en-US" dirty="0" smtClean="0"/>
              <a:t>Technology supports cookies and asynchronous page loads</a:t>
            </a:r>
          </a:p>
          <a:p>
            <a:r>
              <a:rPr lang="en-US" dirty="0" smtClean="0"/>
              <a:t>Publishers seek new revenue streams</a:t>
            </a:r>
          </a:p>
          <a:p>
            <a:pPr lvl="1"/>
            <a:r>
              <a:rPr lang="en-US" dirty="0" smtClean="0"/>
              <a:t>Display ads CPM is dropping</a:t>
            </a:r>
          </a:p>
          <a:p>
            <a:pPr lvl="1"/>
            <a:r>
              <a:rPr lang="en-US" dirty="0" smtClean="0"/>
              <a:t>Content is becoming a commodity </a:t>
            </a:r>
          </a:p>
        </p:txBody>
      </p:sp>
      <p:sp>
        <p:nvSpPr>
          <p:cNvPr id="5" name="Slide Number Placeholder 4"/>
          <p:cNvSpPr>
            <a:spLocks noGrp="1"/>
          </p:cNvSpPr>
          <p:nvPr>
            <p:ph type="sldNum" sz="quarter" idx="12"/>
          </p:nvPr>
        </p:nvSpPr>
        <p:spPr/>
        <p:txBody>
          <a:bodyPr/>
          <a:lstStyle/>
          <a:p>
            <a:fld id="{2D57B0AA-AC8E-4463-ADAC-E87D09B82E4F}" type="slidenum">
              <a:rPr lang="en-US" smtClean="0"/>
              <a:t>10</a:t>
            </a:fld>
            <a:endParaRPr lang="en-US"/>
          </a:p>
        </p:txBody>
      </p:sp>
    </p:spTree>
    <p:extLst>
      <p:ext uri="{BB962C8B-B14F-4D97-AF65-F5344CB8AC3E}">
        <p14:creationId xmlns:p14="http://schemas.microsoft.com/office/powerpoint/2010/main" val="84238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2D57B0AA-AC8E-4463-ADAC-E87D09B82E4F}" type="slidenum">
              <a:rPr lang="en-US" smtClean="0"/>
              <a:t>11</a:t>
            </a:fld>
            <a:endParaRPr lang="en-US"/>
          </a:p>
        </p:txBody>
      </p:sp>
    </p:spTree>
    <p:extLst>
      <p:ext uri="{BB962C8B-B14F-4D97-AF65-F5344CB8AC3E}">
        <p14:creationId xmlns:p14="http://schemas.microsoft.com/office/powerpoint/2010/main" val="471431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Data? Both!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 </a:t>
            </a:r>
            <a:r>
              <a:rPr lang="en-US" dirty="0"/>
              <a:t>5 cents </a:t>
            </a:r>
            <a:r>
              <a:rPr lang="en-US" dirty="0" smtClean="0"/>
              <a:t>to bypass the </a:t>
            </a:r>
            <a:r>
              <a:rPr lang="en-US" dirty="0"/>
              <a:t>right amount?</a:t>
            </a:r>
          </a:p>
          <a:p>
            <a:r>
              <a:rPr lang="en-US" dirty="0"/>
              <a:t>Is 2 cents margin over an ad slot price the right amount?</a:t>
            </a:r>
          </a:p>
          <a:p>
            <a:r>
              <a:rPr lang="en-US" dirty="0"/>
              <a:t>Will credits work better than cents?</a:t>
            </a:r>
          </a:p>
          <a:p>
            <a:r>
              <a:rPr lang="en-US" dirty="0"/>
              <a:t>Will users bypass if they're given credits?</a:t>
            </a:r>
          </a:p>
          <a:p>
            <a:r>
              <a:rPr lang="en-US" dirty="0"/>
              <a:t>Will users bypass if they have to create accounts?</a:t>
            </a:r>
          </a:p>
          <a:p>
            <a:r>
              <a:rPr lang="en-US" dirty="0"/>
              <a:t>Will advertisers forgo brand exposure to be sure they're promoting to people who want to see their ads?</a:t>
            </a:r>
          </a:p>
          <a:p>
            <a:r>
              <a:rPr lang="en-US" dirty="0"/>
              <a:t>Will advertisers get anything out of their bypass ads metrics?</a:t>
            </a:r>
          </a:p>
          <a:p>
            <a:r>
              <a:rPr lang="en-US" dirty="0"/>
              <a:t>How long will it take before transactions recorded become valuable information?</a:t>
            </a:r>
          </a:p>
          <a:p>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12</a:t>
            </a:fld>
            <a:endParaRPr lang="en-US"/>
          </a:p>
        </p:txBody>
      </p:sp>
    </p:spTree>
    <p:extLst>
      <p:ext uri="{BB962C8B-B14F-4D97-AF65-F5344CB8AC3E}">
        <p14:creationId xmlns:p14="http://schemas.microsoft.com/office/powerpoint/2010/main" val="18179345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Analogs and </a:t>
            </a:r>
            <a:r>
              <a:rPr lang="en-US" dirty="0" err="1" smtClean="0"/>
              <a:t>Antilogs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Analogs</a:t>
            </a:r>
          </a:p>
          <a:p>
            <a:pPr lvl="1"/>
            <a:r>
              <a:rPr lang="en-US" dirty="0" smtClean="0"/>
              <a:t>Payment System (PayPal)</a:t>
            </a:r>
          </a:p>
          <a:p>
            <a:pPr lvl="1"/>
            <a:r>
              <a:rPr lang="en-US" dirty="0" smtClean="0"/>
              <a:t>Micropayments (</a:t>
            </a:r>
            <a:r>
              <a:rPr lang="en-US" dirty="0" err="1" smtClean="0"/>
              <a:t>FastTrak</a:t>
            </a:r>
            <a:r>
              <a:rPr lang="en-US" dirty="0" smtClean="0"/>
              <a:t>, Apple)</a:t>
            </a:r>
          </a:p>
          <a:p>
            <a:pPr lvl="1"/>
            <a:r>
              <a:rPr lang="en-US" dirty="0" smtClean="0"/>
              <a:t>Skipping ads (YouTube)</a:t>
            </a:r>
          </a:p>
          <a:p>
            <a:pPr lvl="1"/>
            <a:r>
              <a:rPr lang="en-US" dirty="0" smtClean="0"/>
              <a:t>Metrics (</a:t>
            </a:r>
            <a:r>
              <a:rPr lang="en-US" dirty="0" err="1" smtClean="0"/>
              <a:t>TubeMogul</a:t>
            </a:r>
            <a:r>
              <a:rPr lang="en-US" dirty="0" smtClean="0"/>
              <a:t>)</a:t>
            </a:r>
          </a:p>
          <a:p>
            <a:r>
              <a:rPr lang="en-US" dirty="0" err="1" smtClean="0"/>
              <a:t>Antilogs</a:t>
            </a:r>
            <a:endParaRPr lang="en-US" dirty="0" smtClean="0"/>
          </a:p>
          <a:p>
            <a:pPr lvl="1"/>
            <a:r>
              <a:rPr lang="en-US" dirty="0" smtClean="0"/>
              <a:t>Payment System (common web stores)</a:t>
            </a:r>
          </a:p>
          <a:p>
            <a:pPr lvl="1"/>
            <a:r>
              <a:rPr lang="en-US" dirty="0" smtClean="0"/>
              <a:t>Skipping Ads (</a:t>
            </a:r>
            <a:r>
              <a:rPr lang="en-US" dirty="0" err="1" smtClean="0"/>
              <a:t>AdChoices</a:t>
            </a:r>
            <a:r>
              <a:rPr lang="en-US" dirty="0" smtClean="0"/>
              <a:t>)</a:t>
            </a:r>
          </a:p>
          <a:p>
            <a:pPr lvl="1"/>
            <a:r>
              <a:rPr lang="en-US" dirty="0" smtClean="0"/>
              <a:t>Metrics (Spammer cookies)</a:t>
            </a:r>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13</a:t>
            </a:fld>
            <a:endParaRPr lang="en-US"/>
          </a:p>
        </p:txBody>
      </p:sp>
    </p:spTree>
    <p:extLst>
      <p:ext uri="{BB962C8B-B14F-4D97-AF65-F5344CB8AC3E}">
        <p14:creationId xmlns:p14="http://schemas.microsoft.com/office/powerpoint/2010/main" val="399148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t>
            </a:r>
            <a:r>
              <a:rPr lang="en-US" dirty="0" err="1" smtClean="0"/>
              <a:t>ByPass</a:t>
            </a:r>
            <a:r>
              <a:rPr lang="en-US" dirty="0" smtClean="0"/>
              <a:t> Workflow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a:t>
            </a:r>
            <a:r>
              <a:rPr lang="en-US" dirty="0"/>
              <a:t>. User browses the web </a:t>
            </a:r>
          </a:p>
          <a:p>
            <a:r>
              <a:rPr lang="en-US" dirty="0"/>
              <a:t>2. User selects content </a:t>
            </a:r>
          </a:p>
          <a:p>
            <a:pPr lvl="1"/>
            <a:r>
              <a:rPr lang="en-US" dirty="0" smtClean="0"/>
              <a:t>An </a:t>
            </a:r>
            <a:r>
              <a:rPr lang="en-US" dirty="0"/>
              <a:t>ad slot is available for ad placement</a:t>
            </a:r>
          </a:p>
          <a:p>
            <a:pPr lvl="1"/>
            <a:r>
              <a:rPr lang="en-US" dirty="0" smtClean="0"/>
              <a:t>An </a:t>
            </a:r>
            <a:r>
              <a:rPr lang="en-US" dirty="0"/>
              <a:t>ad slot is filled from ad inventory or auctioned </a:t>
            </a:r>
          </a:p>
          <a:p>
            <a:r>
              <a:rPr lang="en-US" dirty="0" smtClean="0"/>
              <a:t>3. User </a:t>
            </a:r>
            <a:r>
              <a:rPr lang="en-US" dirty="0"/>
              <a:t>chooses to bypass the video ad</a:t>
            </a:r>
          </a:p>
          <a:p>
            <a:pPr lvl="1"/>
            <a:r>
              <a:rPr lang="en-US" dirty="0" smtClean="0"/>
              <a:t>The </a:t>
            </a:r>
            <a:r>
              <a:rPr lang="en-US" dirty="0"/>
              <a:t>ad placement is </a:t>
            </a:r>
            <a:r>
              <a:rPr lang="en-US" dirty="0" smtClean="0"/>
              <a:t>overridden</a:t>
            </a:r>
          </a:p>
          <a:p>
            <a:pPr lvl="1"/>
            <a:r>
              <a:rPr lang="en-US" dirty="0" smtClean="0"/>
              <a:t>Content </a:t>
            </a:r>
            <a:r>
              <a:rPr lang="en-US" dirty="0"/>
              <a:t>is displayed </a:t>
            </a:r>
            <a:endParaRPr lang="en-US" dirty="0" smtClean="0"/>
          </a:p>
          <a:p>
            <a:r>
              <a:rPr lang="en-US" dirty="0" smtClean="0"/>
              <a:t>4. User views desired content</a:t>
            </a:r>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14</a:t>
            </a:fld>
            <a:endParaRPr lang="en-US"/>
          </a:p>
        </p:txBody>
      </p:sp>
    </p:spTree>
    <p:extLst>
      <p:ext uri="{BB962C8B-B14F-4D97-AF65-F5344CB8AC3E}">
        <p14:creationId xmlns:p14="http://schemas.microsoft.com/office/powerpoint/2010/main" val="888474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Features for Advertisers</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dirty="0" smtClean="0"/>
              <a:t>Embeddable Script</a:t>
            </a:r>
          </a:p>
          <a:p>
            <a:pPr lvl="1">
              <a:lnSpc>
                <a:spcPct val="80000"/>
              </a:lnSpc>
            </a:pPr>
            <a:r>
              <a:rPr lang="en-US" dirty="0"/>
              <a:t>A small amount of code downloadable from </a:t>
            </a:r>
            <a:r>
              <a:rPr lang="en-US" dirty="0" err="1"/>
              <a:t>ByPass</a:t>
            </a:r>
            <a:r>
              <a:rPr lang="en-US" dirty="0"/>
              <a:t> Ads and embeddable into the advertising </a:t>
            </a:r>
            <a:r>
              <a:rPr lang="en-US" dirty="0" smtClean="0"/>
              <a:t>platform</a:t>
            </a:r>
          </a:p>
          <a:p>
            <a:pPr>
              <a:lnSpc>
                <a:spcPct val="80000"/>
              </a:lnSpc>
            </a:pPr>
            <a:r>
              <a:rPr lang="en-US" dirty="0" smtClean="0"/>
              <a:t>API</a:t>
            </a:r>
          </a:p>
          <a:p>
            <a:pPr lvl="1">
              <a:lnSpc>
                <a:spcPct val="80000"/>
              </a:lnSpc>
            </a:pPr>
            <a:r>
              <a:rPr lang="en-US" dirty="0"/>
              <a:t>A software system operated by </a:t>
            </a:r>
            <a:r>
              <a:rPr lang="en-US" dirty="0" err="1"/>
              <a:t>ByPass</a:t>
            </a:r>
            <a:r>
              <a:rPr lang="en-US" dirty="0"/>
              <a:t> </a:t>
            </a:r>
            <a:r>
              <a:rPr lang="en-US" dirty="0" smtClean="0"/>
              <a:t>Ads</a:t>
            </a:r>
            <a:endParaRPr lang="en-US" dirty="0"/>
          </a:p>
          <a:p>
            <a:pPr lvl="1">
              <a:lnSpc>
                <a:spcPct val="80000"/>
              </a:lnSpc>
            </a:pPr>
            <a:r>
              <a:rPr lang="en-US" dirty="0" smtClean="0"/>
              <a:t>Store </a:t>
            </a:r>
            <a:r>
              <a:rPr lang="en-US" dirty="0"/>
              <a:t>and </a:t>
            </a:r>
            <a:r>
              <a:rPr lang="en-US" dirty="0" smtClean="0"/>
              <a:t>process </a:t>
            </a:r>
            <a:r>
              <a:rPr lang="en-US" dirty="0"/>
              <a:t>user transactions and related </a:t>
            </a:r>
            <a:r>
              <a:rPr lang="en-US" dirty="0" smtClean="0"/>
              <a:t>data</a:t>
            </a:r>
          </a:p>
          <a:p>
            <a:pPr>
              <a:lnSpc>
                <a:spcPct val="80000"/>
              </a:lnSpc>
            </a:pPr>
            <a:r>
              <a:rPr lang="en-US" dirty="0" smtClean="0"/>
              <a:t>Advertiser Accounts</a:t>
            </a:r>
          </a:p>
          <a:p>
            <a:pPr lvl="1">
              <a:lnSpc>
                <a:spcPct val="80000"/>
              </a:lnSpc>
            </a:pPr>
            <a:r>
              <a:rPr lang="en-US" dirty="0" smtClean="0"/>
              <a:t>Campaign metrics</a:t>
            </a:r>
          </a:p>
          <a:p>
            <a:pPr lvl="1">
              <a:lnSpc>
                <a:spcPct val="80000"/>
              </a:lnSpc>
            </a:pPr>
            <a:r>
              <a:rPr lang="en-US" dirty="0" smtClean="0"/>
              <a:t>Audience metrics</a:t>
            </a:r>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15</a:t>
            </a:fld>
            <a:endParaRPr lang="en-US"/>
          </a:p>
        </p:txBody>
      </p:sp>
    </p:spTree>
    <p:extLst>
      <p:ext uri="{BB962C8B-B14F-4D97-AF65-F5344CB8AC3E}">
        <p14:creationId xmlns:p14="http://schemas.microsoft.com/office/powerpoint/2010/main" val="19224242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Faque</a:t>
            </a:r>
            <a:r>
              <a:rPr lang="en-US" dirty="0" smtClean="0"/>
              <a:t> Company</a:t>
            </a:r>
            <a:endParaRPr lang="en-US" dirty="0"/>
          </a:p>
        </p:txBody>
      </p:sp>
      <p:sp>
        <p:nvSpPr>
          <p:cNvPr id="3" name="Content Placeholder 2"/>
          <p:cNvSpPr>
            <a:spLocks noGrp="1"/>
          </p:cNvSpPr>
          <p:nvPr>
            <p:ph idx="1"/>
          </p:nvPr>
        </p:nvSpPr>
        <p:spPr/>
        <p:txBody>
          <a:bodyPr/>
          <a:lstStyle/>
          <a:p>
            <a:r>
              <a:rPr lang="en-US" dirty="0" err="1"/>
              <a:t>Faque</a:t>
            </a:r>
            <a:r>
              <a:rPr lang="en-US" dirty="0"/>
              <a:t> Company has an established brand.  They advertise with a limited marketing budget and want to maximize their ROI.  </a:t>
            </a:r>
            <a:r>
              <a:rPr lang="en-US" dirty="0" err="1"/>
              <a:t>Faque</a:t>
            </a:r>
            <a:r>
              <a:rPr lang="en-US" dirty="0"/>
              <a:t> has been advertising on television because the return is predictable, albeit low.  They have been interested in online video advertising but they have held out until now.  With </a:t>
            </a:r>
            <a:r>
              <a:rPr lang="en-US" dirty="0" err="1"/>
              <a:t>ByPass</a:t>
            </a:r>
            <a:r>
              <a:rPr lang="en-US" dirty="0"/>
              <a:t> Ads they are convinced they can get a better understanding of their brand awareness and who is likely to recommend their products to other people.</a:t>
            </a:r>
          </a:p>
        </p:txBody>
      </p:sp>
      <p:sp>
        <p:nvSpPr>
          <p:cNvPr id="5" name="Slide Number Placeholder 4"/>
          <p:cNvSpPr>
            <a:spLocks noGrp="1"/>
          </p:cNvSpPr>
          <p:nvPr>
            <p:ph type="sldNum" sz="quarter" idx="12"/>
          </p:nvPr>
        </p:nvSpPr>
        <p:spPr/>
        <p:txBody>
          <a:bodyPr/>
          <a:lstStyle/>
          <a:p>
            <a:fld id="{2D57B0AA-AC8E-4463-ADAC-E87D09B82E4F}" type="slidenum">
              <a:rPr lang="en-US" smtClean="0"/>
              <a:t>16</a:t>
            </a:fld>
            <a:endParaRPr lang="en-US"/>
          </a:p>
        </p:txBody>
      </p:sp>
    </p:spTree>
    <p:extLst>
      <p:ext uri="{BB962C8B-B14F-4D97-AF65-F5344CB8AC3E}">
        <p14:creationId xmlns:p14="http://schemas.microsoft.com/office/powerpoint/2010/main" val="38913188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Balast</a:t>
            </a:r>
            <a:r>
              <a:rPr lang="en-US" dirty="0" smtClean="0"/>
              <a:t> Media</a:t>
            </a:r>
            <a:endParaRPr lang="en-US" dirty="0"/>
          </a:p>
        </p:txBody>
      </p:sp>
      <p:sp>
        <p:nvSpPr>
          <p:cNvPr id="3" name="Content Placeholder 2"/>
          <p:cNvSpPr>
            <a:spLocks noGrp="1"/>
          </p:cNvSpPr>
          <p:nvPr>
            <p:ph idx="1"/>
          </p:nvPr>
        </p:nvSpPr>
        <p:spPr/>
        <p:txBody>
          <a:bodyPr/>
          <a:lstStyle/>
          <a:p>
            <a:r>
              <a:rPr lang="en-US" dirty="0" err="1" smtClean="0"/>
              <a:t>Balast</a:t>
            </a:r>
            <a:r>
              <a:rPr lang="en-US" dirty="0" smtClean="0"/>
              <a:t> </a:t>
            </a:r>
            <a:r>
              <a:rPr lang="en-US" dirty="0"/>
              <a:t>Media is a small online ad platform.  They provide analytics to advertisers and offer ad placement on large content publishing platforms.  </a:t>
            </a:r>
            <a:r>
              <a:rPr lang="en-US" dirty="0" err="1" smtClean="0"/>
              <a:t>Balast</a:t>
            </a:r>
            <a:r>
              <a:rPr lang="en-US" dirty="0" smtClean="0"/>
              <a:t> </a:t>
            </a:r>
            <a:r>
              <a:rPr lang="en-US" dirty="0"/>
              <a:t>has a desire to increase their competitive advantage by including the best metrics available.  By including </a:t>
            </a:r>
            <a:r>
              <a:rPr lang="en-US" dirty="0" err="1"/>
              <a:t>ByPass</a:t>
            </a:r>
            <a:r>
              <a:rPr lang="en-US" dirty="0"/>
              <a:t> Ads they have both an additional feature to offer, as well as the metrics that go along with it. </a:t>
            </a:r>
          </a:p>
        </p:txBody>
      </p:sp>
      <p:sp>
        <p:nvSpPr>
          <p:cNvPr id="5" name="Slide Number Placeholder 4"/>
          <p:cNvSpPr>
            <a:spLocks noGrp="1"/>
          </p:cNvSpPr>
          <p:nvPr>
            <p:ph type="sldNum" sz="quarter" idx="12"/>
          </p:nvPr>
        </p:nvSpPr>
        <p:spPr/>
        <p:txBody>
          <a:bodyPr/>
          <a:lstStyle/>
          <a:p>
            <a:fld id="{2D57B0AA-AC8E-4463-ADAC-E87D09B82E4F}" type="slidenum">
              <a:rPr lang="en-US" smtClean="0"/>
              <a:t>17</a:t>
            </a:fld>
            <a:endParaRPr lang="en-US"/>
          </a:p>
        </p:txBody>
      </p:sp>
    </p:spTree>
    <p:extLst>
      <p:ext uri="{BB962C8B-B14F-4D97-AF65-F5344CB8AC3E}">
        <p14:creationId xmlns:p14="http://schemas.microsoft.com/office/powerpoint/2010/main" val="3973662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 Proposition 1</a:t>
            </a:r>
            <a:endParaRPr lang="en-US" dirty="0"/>
          </a:p>
        </p:txBody>
      </p:sp>
      <p:sp>
        <p:nvSpPr>
          <p:cNvPr id="3" name="Content Placeholder 2"/>
          <p:cNvSpPr>
            <a:spLocks noGrp="1"/>
          </p:cNvSpPr>
          <p:nvPr>
            <p:ph idx="1"/>
          </p:nvPr>
        </p:nvSpPr>
        <p:spPr/>
        <p:txBody>
          <a:bodyPr>
            <a:normAutofit/>
          </a:bodyPr>
          <a:lstStyle/>
          <a:p>
            <a:r>
              <a:rPr lang="en-US" dirty="0" smtClean="0"/>
              <a:t>The value proposition for the consumer.</a:t>
            </a:r>
          </a:p>
          <a:p>
            <a:r>
              <a:rPr lang="en-US" dirty="0"/>
              <a:t>For video content </a:t>
            </a:r>
            <a:r>
              <a:rPr lang="en-US" dirty="0" smtClean="0"/>
              <a:t>viewers who </a:t>
            </a:r>
            <a:r>
              <a:rPr lang="en-US" dirty="0"/>
              <a:t>are dissatisfied with repeatedly viewing the same </a:t>
            </a:r>
            <a:r>
              <a:rPr lang="en-US" dirty="0" smtClean="0"/>
              <a:t>ads, our </a:t>
            </a:r>
            <a:r>
              <a:rPr lang="en-US" dirty="0"/>
              <a:t>product is </a:t>
            </a:r>
            <a:r>
              <a:rPr lang="en-US" dirty="0" smtClean="0"/>
              <a:t>a single sign-on service that </a:t>
            </a:r>
            <a:r>
              <a:rPr lang="en-US" dirty="0"/>
              <a:t>provides the option of paying to bypass </a:t>
            </a:r>
            <a:r>
              <a:rPr lang="en-US" dirty="0" smtClean="0"/>
              <a:t>ads.</a:t>
            </a:r>
            <a:endParaRPr lang="en-US" dirty="0"/>
          </a:p>
          <a:p>
            <a:r>
              <a:rPr lang="en-US" dirty="0"/>
              <a:t>Unlike premium account subscriptions that charge an upfront cost for ad-free viewing, o</a:t>
            </a:r>
            <a:r>
              <a:rPr lang="en-US" dirty="0" smtClean="0"/>
              <a:t>ur </a:t>
            </a:r>
            <a:r>
              <a:rPr lang="en-US" dirty="0"/>
              <a:t>service enables a-la-carte advertisement bypassing at a significantly lower cost.</a:t>
            </a:r>
            <a:endParaRPr lang="en-US" dirty="0" smtClean="0"/>
          </a:p>
        </p:txBody>
      </p:sp>
      <p:sp>
        <p:nvSpPr>
          <p:cNvPr id="5" name="Slide Number Placeholder 4"/>
          <p:cNvSpPr>
            <a:spLocks noGrp="1"/>
          </p:cNvSpPr>
          <p:nvPr>
            <p:ph type="sldNum" sz="quarter" idx="12"/>
          </p:nvPr>
        </p:nvSpPr>
        <p:spPr/>
        <p:txBody>
          <a:bodyPr/>
          <a:lstStyle/>
          <a:p>
            <a:fld id="{2D57B0AA-AC8E-4463-ADAC-E87D09B82E4F}" type="slidenum">
              <a:rPr lang="en-US" smtClean="0"/>
              <a:t>18</a:t>
            </a:fld>
            <a:endParaRPr lang="en-US"/>
          </a:p>
        </p:txBody>
      </p:sp>
    </p:spTree>
    <p:extLst>
      <p:ext uri="{BB962C8B-B14F-4D97-AF65-F5344CB8AC3E}">
        <p14:creationId xmlns:p14="http://schemas.microsoft.com/office/powerpoint/2010/main" val="27808647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Consumer Product</a:t>
            </a:r>
            <a:endParaRPr lang="en-US" dirty="0"/>
          </a:p>
        </p:txBody>
      </p:sp>
      <p:sp>
        <p:nvSpPr>
          <p:cNvPr id="3" name="Content Placeholder 2"/>
          <p:cNvSpPr>
            <a:spLocks noGrp="1"/>
          </p:cNvSpPr>
          <p:nvPr>
            <p:ph idx="1"/>
          </p:nvPr>
        </p:nvSpPr>
        <p:spPr/>
        <p:txBody>
          <a:bodyPr>
            <a:normAutofit lnSpcReduction="10000"/>
          </a:bodyPr>
          <a:lstStyle/>
          <a:p>
            <a:r>
              <a:rPr lang="en-US" dirty="0" err="1" smtClean="0"/>
              <a:t>ByPass</a:t>
            </a:r>
            <a:r>
              <a:rPr lang="en-US" dirty="0" smtClean="0"/>
              <a:t> Ads offers a product with the following features for consumers of web video content:</a:t>
            </a:r>
          </a:p>
          <a:p>
            <a:r>
              <a:rPr lang="en-US" dirty="0" smtClean="0"/>
              <a:t>A financial transaction account (</a:t>
            </a:r>
            <a:r>
              <a:rPr lang="en-US" dirty="0" err="1" smtClean="0"/>
              <a:t>eWallet</a:t>
            </a:r>
            <a:r>
              <a:rPr lang="en-US" dirty="0" smtClean="0"/>
              <a:t>)</a:t>
            </a:r>
          </a:p>
          <a:p>
            <a:pPr lvl="1"/>
            <a:r>
              <a:rPr lang="en-US" dirty="0" smtClean="0"/>
              <a:t>Add monetary value to an account using a credit card, checking account, PayPal and Facebook Credits</a:t>
            </a:r>
          </a:p>
          <a:p>
            <a:pPr lvl="1"/>
            <a:r>
              <a:rPr lang="en-US" dirty="0" smtClean="0"/>
              <a:t>View transaction history (ads bypassed, funds transacted)</a:t>
            </a:r>
          </a:p>
          <a:p>
            <a:r>
              <a:rPr lang="en-US" dirty="0" smtClean="0"/>
              <a:t>Single sign-on</a:t>
            </a:r>
            <a:endParaRPr lang="en-US" dirty="0"/>
          </a:p>
          <a:p>
            <a:r>
              <a:rPr lang="en-US" dirty="0" smtClean="0"/>
              <a:t>Free credits to get started</a:t>
            </a:r>
          </a:p>
        </p:txBody>
      </p:sp>
      <p:sp>
        <p:nvSpPr>
          <p:cNvPr id="5" name="Slide Number Placeholder 4"/>
          <p:cNvSpPr>
            <a:spLocks noGrp="1"/>
          </p:cNvSpPr>
          <p:nvPr>
            <p:ph type="sldNum" sz="quarter" idx="12"/>
          </p:nvPr>
        </p:nvSpPr>
        <p:spPr/>
        <p:txBody>
          <a:bodyPr/>
          <a:lstStyle/>
          <a:p>
            <a:fld id="{2D57B0AA-AC8E-4463-ADAC-E87D09B82E4F}" type="slidenum">
              <a:rPr lang="en-US" smtClean="0"/>
              <a:t>19</a:t>
            </a:fld>
            <a:endParaRPr lang="en-US"/>
          </a:p>
        </p:txBody>
      </p:sp>
    </p:spTree>
    <p:extLst>
      <p:ext uri="{BB962C8B-B14F-4D97-AF65-F5344CB8AC3E}">
        <p14:creationId xmlns:p14="http://schemas.microsoft.com/office/powerpoint/2010/main" val="1392245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Interaction</a:t>
            </a:r>
            <a:endParaRPr lang="en-US" dirty="0"/>
          </a:p>
        </p:txBody>
      </p:sp>
      <p:pic>
        <p:nvPicPr>
          <p:cNvPr id="5" name="Target Christmas_Black Friday Commercial 201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98200" y="1936968"/>
            <a:ext cx="5461000" cy="3640137"/>
          </a:xfrm>
        </p:spPr>
      </p:pic>
      <p:sp>
        <p:nvSpPr>
          <p:cNvPr id="23" name="Rounded Rectangle 22"/>
          <p:cNvSpPr/>
          <p:nvPr/>
        </p:nvSpPr>
        <p:spPr>
          <a:xfrm>
            <a:off x="2035309" y="5600086"/>
            <a:ext cx="5220943" cy="587913"/>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372102" y="5620454"/>
            <a:ext cx="2664011" cy="338554"/>
          </a:xfrm>
          <a:prstGeom prst="rect">
            <a:avLst/>
          </a:prstGeom>
          <a:noFill/>
        </p:spPr>
        <p:txBody>
          <a:bodyPr wrap="none" rtlCol="0">
            <a:spAutoFit/>
          </a:bodyPr>
          <a:lstStyle/>
          <a:p>
            <a:pPr algn="ctr"/>
            <a:r>
              <a:rPr lang="en-US" sz="1600" dirty="0" smtClean="0"/>
              <a:t>Use 5 credits to </a:t>
            </a:r>
            <a:r>
              <a:rPr lang="en-US" sz="1600" dirty="0" err="1" smtClean="0"/>
              <a:t>ByPass</a:t>
            </a:r>
            <a:r>
              <a:rPr lang="en-US" sz="1600" dirty="0" smtClean="0"/>
              <a:t> this Ad</a:t>
            </a:r>
            <a:endParaRPr lang="en-US" sz="1600" dirty="0"/>
          </a:p>
        </p:txBody>
      </p:sp>
      <p:pic>
        <p:nvPicPr>
          <p:cNvPr id="25" name="Picture 24" descr="adidas_thum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6070" y="5673822"/>
            <a:ext cx="639407" cy="428403"/>
          </a:xfrm>
          <a:prstGeom prst="rect">
            <a:avLst/>
          </a:prstGeom>
        </p:spPr>
      </p:pic>
      <p:sp>
        <p:nvSpPr>
          <p:cNvPr id="26" name="TextBox 25"/>
          <p:cNvSpPr txBox="1"/>
          <p:nvPr/>
        </p:nvSpPr>
        <p:spPr>
          <a:xfrm>
            <a:off x="5022067" y="5887484"/>
            <a:ext cx="1390124" cy="276999"/>
          </a:xfrm>
          <a:prstGeom prst="rect">
            <a:avLst/>
          </a:prstGeom>
          <a:noFill/>
        </p:spPr>
        <p:txBody>
          <a:bodyPr wrap="none" rtlCol="0">
            <a:spAutoFit/>
          </a:bodyPr>
          <a:lstStyle/>
          <a:p>
            <a:pPr algn="ctr"/>
            <a:r>
              <a:rPr lang="en-US" sz="1200" dirty="0" smtClean="0"/>
              <a:t>200 credits available</a:t>
            </a:r>
            <a:endParaRPr lang="en-US" sz="1200" dirty="0"/>
          </a:p>
        </p:txBody>
      </p:sp>
      <p:sp>
        <p:nvSpPr>
          <p:cNvPr id="27" name="Action Button: Forward or Next 26">
            <a:hlinkClick r:id="" action="ppaction://hlinkshowjump?jump=nextslide" highlightClick="1"/>
          </p:cNvPr>
          <p:cNvSpPr/>
          <p:nvPr/>
        </p:nvSpPr>
        <p:spPr>
          <a:xfrm>
            <a:off x="7032974" y="5741672"/>
            <a:ext cx="140641" cy="2922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descr="fb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7335" y="5752838"/>
            <a:ext cx="316324" cy="316324"/>
          </a:xfrm>
          <a:prstGeom prst="rect">
            <a:avLst/>
          </a:prstGeom>
        </p:spPr>
      </p:pic>
      <p:sp>
        <p:nvSpPr>
          <p:cNvPr id="29" name="TextBox 28"/>
          <p:cNvSpPr txBox="1"/>
          <p:nvPr/>
        </p:nvSpPr>
        <p:spPr>
          <a:xfrm>
            <a:off x="2976000" y="5753430"/>
            <a:ext cx="921947" cy="276999"/>
          </a:xfrm>
          <a:prstGeom prst="rect">
            <a:avLst/>
          </a:prstGeom>
          <a:noFill/>
        </p:spPr>
        <p:txBody>
          <a:bodyPr wrap="none" rtlCol="0">
            <a:spAutoFit/>
          </a:bodyPr>
          <a:lstStyle/>
          <a:p>
            <a:r>
              <a:rPr lang="en-US" sz="1200" dirty="0" smtClean="0"/>
              <a:t>Share ad on:</a:t>
            </a:r>
            <a:endParaRPr lang="en-US" sz="1200" dirty="0"/>
          </a:p>
        </p:txBody>
      </p:sp>
      <p:sp>
        <p:nvSpPr>
          <p:cNvPr id="30" name="Rounded Rectangle 29"/>
          <p:cNvSpPr/>
          <p:nvPr/>
        </p:nvSpPr>
        <p:spPr>
          <a:xfrm>
            <a:off x="3011277" y="5702307"/>
            <a:ext cx="1184440" cy="43505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ounded Rectangle 30"/>
          <p:cNvSpPr/>
          <p:nvPr/>
        </p:nvSpPr>
        <p:spPr>
          <a:xfrm>
            <a:off x="4372102" y="5702307"/>
            <a:ext cx="2660873" cy="43505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698828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 Proposition 2</a:t>
            </a:r>
            <a:endParaRPr lang="en-US" dirty="0"/>
          </a:p>
        </p:txBody>
      </p:sp>
      <p:sp>
        <p:nvSpPr>
          <p:cNvPr id="3" name="Content Placeholder 2"/>
          <p:cNvSpPr>
            <a:spLocks noGrp="1"/>
          </p:cNvSpPr>
          <p:nvPr>
            <p:ph idx="1"/>
          </p:nvPr>
        </p:nvSpPr>
        <p:spPr/>
        <p:txBody>
          <a:bodyPr/>
          <a:lstStyle/>
          <a:p>
            <a:r>
              <a:rPr lang="en-US" dirty="0" smtClean="0"/>
              <a:t>The value proposition for the advertiser.</a:t>
            </a:r>
          </a:p>
          <a:p>
            <a:r>
              <a:rPr lang="en-US" dirty="0"/>
              <a:t>For brand marketers who are dissatisfied with their advertising efficiency our product is an advertisement bypass service that provides feedback on brand awareness, likelihood to recommend, and favorability</a:t>
            </a:r>
            <a:r>
              <a:rPr lang="en-US" dirty="0" smtClean="0"/>
              <a:t>.</a:t>
            </a:r>
          </a:p>
          <a:p>
            <a:r>
              <a:rPr lang="en-US" dirty="0"/>
              <a:t>Unlike conventional video </a:t>
            </a:r>
            <a:r>
              <a:rPr lang="en-US" dirty="0" smtClean="0"/>
              <a:t>advertising </a:t>
            </a:r>
            <a:r>
              <a:rPr lang="en-US" dirty="0"/>
              <a:t>where excessive spending often </a:t>
            </a:r>
            <a:r>
              <a:rPr lang="en-US" dirty="0" smtClean="0"/>
              <a:t>leads </a:t>
            </a:r>
            <a:r>
              <a:rPr lang="en-US" dirty="0"/>
              <a:t>to diminishing </a:t>
            </a:r>
            <a:r>
              <a:rPr lang="en-US" dirty="0" smtClean="0"/>
              <a:t>returns, </a:t>
            </a:r>
            <a:r>
              <a:rPr lang="en-US" dirty="0"/>
              <a:t>our service helps optimize advertising expenditure.</a:t>
            </a:r>
            <a:endParaRPr lang="en-US" dirty="0" smtClean="0"/>
          </a:p>
        </p:txBody>
      </p:sp>
      <p:sp>
        <p:nvSpPr>
          <p:cNvPr id="5" name="Slide Number Placeholder 4"/>
          <p:cNvSpPr>
            <a:spLocks noGrp="1"/>
          </p:cNvSpPr>
          <p:nvPr>
            <p:ph type="sldNum" sz="quarter" idx="12"/>
          </p:nvPr>
        </p:nvSpPr>
        <p:spPr/>
        <p:txBody>
          <a:bodyPr/>
          <a:lstStyle/>
          <a:p>
            <a:fld id="{2D57B0AA-AC8E-4463-ADAC-E87D09B82E4F}" type="slidenum">
              <a:rPr lang="en-US" smtClean="0"/>
              <a:t>20</a:t>
            </a:fld>
            <a:endParaRPr lang="en-US"/>
          </a:p>
        </p:txBody>
      </p:sp>
    </p:spTree>
    <p:extLst>
      <p:ext uri="{BB962C8B-B14F-4D97-AF65-F5344CB8AC3E}">
        <p14:creationId xmlns:p14="http://schemas.microsoft.com/office/powerpoint/2010/main" val="16646036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lstStyle/>
          <a:p>
            <a:r>
              <a:rPr lang="en-US" dirty="0" smtClean="0"/>
              <a:t>Product innovation</a:t>
            </a:r>
          </a:p>
          <a:p>
            <a:pPr lvl="1"/>
            <a:r>
              <a:rPr lang="en-US" dirty="0" err="1" smtClean="0"/>
              <a:t>ByPass</a:t>
            </a:r>
            <a:r>
              <a:rPr lang="en-US" dirty="0" smtClean="0"/>
              <a:t> Ads is an extension of the existing behavioral analytics and ad targeting model</a:t>
            </a:r>
          </a:p>
          <a:p>
            <a:r>
              <a:rPr lang="en-US" dirty="0" smtClean="0"/>
              <a:t>Business model innovation</a:t>
            </a:r>
          </a:p>
          <a:p>
            <a:pPr lvl="1"/>
            <a:r>
              <a:rPr lang="en-US" dirty="0" smtClean="0"/>
              <a:t>We believe </a:t>
            </a:r>
            <a:r>
              <a:rPr lang="en-US" dirty="0" err="1" smtClean="0"/>
              <a:t>ByPass</a:t>
            </a:r>
            <a:r>
              <a:rPr lang="en-US" dirty="0" smtClean="0"/>
              <a:t> Ads has the potential to change the way publishers approach advertising</a:t>
            </a:r>
          </a:p>
          <a:p>
            <a:pPr lvl="1"/>
            <a:r>
              <a:rPr lang="en-US" dirty="0" smtClean="0"/>
              <a:t>Users are paying for their time instead of content</a:t>
            </a:r>
          </a:p>
          <a:p>
            <a:pPr lvl="1"/>
            <a:r>
              <a:rPr lang="en-US" dirty="0" smtClean="0"/>
              <a:t>Improves the traditional web browsing experience </a:t>
            </a:r>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21</a:t>
            </a:fld>
            <a:endParaRPr lang="en-US"/>
          </a:p>
        </p:txBody>
      </p:sp>
    </p:spTree>
    <p:extLst>
      <p:ext uri="{BB962C8B-B14F-4D97-AF65-F5344CB8AC3E}">
        <p14:creationId xmlns:p14="http://schemas.microsoft.com/office/powerpoint/2010/main" val="18932526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22528" y="5498338"/>
            <a:ext cx="5220943" cy="587913"/>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Consumer Interaction</a:t>
            </a:r>
            <a:endParaRPr lang="en-US" dirty="0"/>
          </a:p>
        </p:txBody>
      </p:sp>
      <p:sp>
        <p:nvSpPr>
          <p:cNvPr id="5" name="TextBox 4"/>
          <p:cNvSpPr txBox="1"/>
          <p:nvPr/>
        </p:nvSpPr>
        <p:spPr>
          <a:xfrm>
            <a:off x="4570922" y="5518706"/>
            <a:ext cx="2240818" cy="338554"/>
          </a:xfrm>
          <a:prstGeom prst="rect">
            <a:avLst/>
          </a:prstGeom>
          <a:noFill/>
        </p:spPr>
        <p:txBody>
          <a:bodyPr wrap="none" rtlCol="0">
            <a:spAutoFit/>
          </a:bodyPr>
          <a:lstStyle/>
          <a:p>
            <a:pPr algn="ctr"/>
            <a:r>
              <a:rPr lang="en-US" sz="1600" dirty="0" smtClean="0"/>
              <a:t>View </a:t>
            </a:r>
            <a:r>
              <a:rPr lang="en-US" sz="1600" dirty="0" err="1" smtClean="0"/>
              <a:t>ByPass</a:t>
            </a:r>
            <a:r>
              <a:rPr lang="en-US" sz="1600" dirty="0" smtClean="0"/>
              <a:t> Ads account</a:t>
            </a:r>
            <a:endParaRPr lang="en-US" sz="1600" dirty="0"/>
          </a:p>
        </p:txBody>
      </p:sp>
      <p:sp>
        <p:nvSpPr>
          <p:cNvPr id="8" name="TextBox 7"/>
          <p:cNvSpPr txBox="1"/>
          <p:nvPr/>
        </p:nvSpPr>
        <p:spPr>
          <a:xfrm>
            <a:off x="5015699" y="5785736"/>
            <a:ext cx="1377300" cy="276999"/>
          </a:xfrm>
          <a:prstGeom prst="rect">
            <a:avLst/>
          </a:prstGeom>
          <a:noFill/>
        </p:spPr>
        <p:txBody>
          <a:bodyPr wrap="none" rtlCol="0">
            <a:spAutoFit/>
          </a:bodyPr>
          <a:lstStyle/>
          <a:p>
            <a:pPr algn="ctr"/>
            <a:r>
              <a:rPr lang="en-US" sz="1200" dirty="0" smtClean="0"/>
              <a:t>195 credits available</a:t>
            </a:r>
            <a:endParaRPr lang="en-US" sz="1200" dirty="0"/>
          </a:p>
        </p:txBody>
      </p:sp>
      <p:pic>
        <p:nvPicPr>
          <p:cNvPr id="12" name="Picture 11" descr="adidas_thu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090" y="5568454"/>
            <a:ext cx="639407" cy="428403"/>
          </a:xfrm>
          <a:prstGeom prst="rect">
            <a:avLst/>
          </a:prstGeom>
        </p:spPr>
      </p:pic>
      <p:pic>
        <p:nvPicPr>
          <p:cNvPr id="14" name="Picture 13" descr="f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355" y="5647470"/>
            <a:ext cx="316324" cy="316324"/>
          </a:xfrm>
          <a:prstGeom prst="rect">
            <a:avLst/>
          </a:prstGeom>
        </p:spPr>
      </p:pic>
      <p:sp>
        <p:nvSpPr>
          <p:cNvPr id="15" name="TextBox 14"/>
          <p:cNvSpPr txBox="1"/>
          <p:nvPr/>
        </p:nvSpPr>
        <p:spPr>
          <a:xfrm>
            <a:off x="2971020" y="5648062"/>
            <a:ext cx="921947" cy="276999"/>
          </a:xfrm>
          <a:prstGeom prst="rect">
            <a:avLst/>
          </a:prstGeom>
          <a:noFill/>
        </p:spPr>
        <p:txBody>
          <a:bodyPr wrap="none" rtlCol="0">
            <a:spAutoFit/>
          </a:bodyPr>
          <a:lstStyle/>
          <a:p>
            <a:r>
              <a:rPr lang="en-US" sz="1200" dirty="0" smtClean="0"/>
              <a:t>Share ad on:</a:t>
            </a:r>
            <a:endParaRPr lang="en-US" sz="1200" dirty="0"/>
          </a:p>
        </p:txBody>
      </p:sp>
      <p:sp>
        <p:nvSpPr>
          <p:cNvPr id="16" name="Rounded Rectangle 15"/>
          <p:cNvSpPr/>
          <p:nvPr/>
        </p:nvSpPr>
        <p:spPr>
          <a:xfrm>
            <a:off x="3006297" y="5596939"/>
            <a:ext cx="1184440" cy="43505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4367122" y="5596939"/>
            <a:ext cx="2660872" cy="43505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Content Placeholder 3" descr="still_34.png"/>
          <p:cNvPicPr>
            <a:picLocks noGrp="1" noChangeAspect="1"/>
          </p:cNvPicPr>
          <p:nvPr>
            <p:ph idx="1"/>
          </p:nvPr>
        </p:nvPicPr>
        <p:blipFill>
          <a:blip r:embed="rId5">
            <a:extLst>
              <a:ext uri="{28A0092B-C50C-407E-A947-70E740481C1C}">
                <a14:useLocalDpi xmlns:a14="http://schemas.microsoft.com/office/drawing/2010/main" val="0"/>
              </a:ext>
            </a:extLst>
          </a:blip>
          <a:srcRect t="3603" b="3603"/>
          <a:stretch>
            <a:fillRect/>
          </a:stretch>
        </p:blipFill>
        <p:spPr>
          <a:xfrm>
            <a:off x="1097280" y="2084294"/>
            <a:ext cx="6949440" cy="3313206"/>
          </a:xfrm>
        </p:spPr>
      </p:pic>
    </p:spTree>
    <p:extLst>
      <p:ext uri="{BB962C8B-B14F-4D97-AF65-F5344CB8AC3E}">
        <p14:creationId xmlns:p14="http://schemas.microsoft.com/office/powerpoint/2010/main" val="3167642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 </a:t>
            </a:r>
            <a:r>
              <a:rPr lang="en-US" dirty="0" err="1" smtClean="0"/>
              <a:t>Jamin</a:t>
            </a:r>
            <a:endParaRPr lang="en-US" dirty="0"/>
          </a:p>
        </p:txBody>
      </p:sp>
      <p:sp>
        <p:nvSpPr>
          <p:cNvPr id="3" name="Content Placeholder 2"/>
          <p:cNvSpPr>
            <a:spLocks noGrp="1"/>
          </p:cNvSpPr>
          <p:nvPr>
            <p:ph idx="1"/>
          </p:nvPr>
        </p:nvSpPr>
        <p:spPr/>
        <p:txBody>
          <a:bodyPr/>
          <a:lstStyle/>
          <a:p>
            <a:r>
              <a:rPr lang="en-US" dirty="0"/>
              <a:t>Ben </a:t>
            </a:r>
            <a:r>
              <a:rPr lang="en-US" dirty="0" err="1"/>
              <a:t>Jamin</a:t>
            </a:r>
            <a:r>
              <a:rPr lang="en-US" dirty="0"/>
              <a:t> works a 9-5 job.  He has time in the morning when he gets to work.  He reads the news and surfs the web for the first half hour of the business day.  During this time he doesn’t care how many video ads he has to sit through.  At the end of the day Ben browses the internet for the last five minutes as he waits for the train home.  He is more inclined to bypass ads at the end of the day when time is more important to him than the small amount of money it costs.</a:t>
            </a:r>
          </a:p>
        </p:txBody>
      </p:sp>
      <p:sp>
        <p:nvSpPr>
          <p:cNvPr id="5" name="Slide Number Placeholder 4"/>
          <p:cNvSpPr>
            <a:spLocks noGrp="1"/>
          </p:cNvSpPr>
          <p:nvPr>
            <p:ph type="sldNum" sz="quarter" idx="12"/>
          </p:nvPr>
        </p:nvSpPr>
        <p:spPr/>
        <p:txBody>
          <a:bodyPr/>
          <a:lstStyle/>
          <a:p>
            <a:fld id="{2D57B0AA-AC8E-4463-ADAC-E87D09B82E4F}" type="slidenum">
              <a:rPr lang="en-US" smtClean="0"/>
              <a:t>4</a:t>
            </a:fld>
            <a:endParaRPr lang="en-US"/>
          </a:p>
        </p:txBody>
      </p:sp>
    </p:spTree>
    <p:extLst>
      <p:ext uri="{BB962C8B-B14F-4D97-AF65-F5344CB8AC3E}">
        <p14:creationId xmlns:p14="http://schemas.microsoft.com/office/powerpoint/2010/main" val="2082198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Advertiser Report</a:t>
            </a:r>
            <a:endParaRPr lang="en-US" dirty="0"/>
          </a:p>
        </p:txBody>
      </p:sp>
      <p:pic>
        <p:nvPicPr>
          <p:cNvPr id="5" name="Content Placeholder 4" descr="advertiser_product.png"/>
          <p:cNvPicPr>
            <a:picLocks noGrp="1" noChangeAspect="1"/>
          </p:cNvPicPr>
          <p:nvPr>
            <p:ph idx="1"/>
          </p:nvPr>
        </p:nvPicPr>
        <p:blipFill>
          <a:blip r:embed="rId3">
            <a:extLst>
              <a:ext uri="{28A0092B-C50C-407E-A947-70E740481C1C}">
                <a14:useLocalDpi xmlns:a14="http://schemas.microsoft.com/office/drawing/2010/main" val="0"/>
              </a:ext>
            </a:extLst>
          </a:blip>
          <a:srcRect l="-21601" r="-21601"/>
          <a:stretch>
            <a:fillRect/>
          </a:stretch>
        </p:blipFill>
        <p:spPr>
          <a:xfrm>
            <a:off x="367589" y="2453999"/>
            <a:ext cx="8408822" cy="4404001"/>
          </a:xfrm>
        </p:spPr>
      </p:pic>
      <p:sp>
        <p:nvSpPr>
          <p:cNvPr id="6" name="TextBox 5"/>
          <p:cNvSpPr txBox="1"/>
          <p:nvPr/>
        </p:nvSpPr>
        <p:spPr>
          <a:xfrm>
            <a:off x="1192638" y="1866741"/>
            <a:ext cx="6814686" cy="369332"/>
          </a:xfrm>
          <a:prstGeom prst="rect">
            <a:avLst/>
          </a:prstGeom>
          <a:noFill/>
        </p:spPr>
        <p:txBody>
          <a:bodyPr wrap="none" rtlCol="0">
            <a:spAutoFit/>
          </a:bodyPr>
          <a:lstStyle/>
          <a:p>
            <a:pPr marL="0" lvl="1"/>
            <a:r>
              <a:rPr lang="en-US" dirty="0" err="1" smtClean="0"/>
              <a:t>ByPass</a:t>
            </a:r>
            <a:r>
              <a:rPr lang="en-US" dirty="0" smtClean="0"/>
              <a:t> Ads targets brand </a:t>
            </a:r>
            <a:r>
              <a:rPr lang="en-US" dirty="0"/>
              <a:t>awareness</a:t>
            </a:r>
            <a:r>
              <a:rPr lang="en-US" dirty="0" smtClean="0"/>
              <a:t>, likelihood </a:t>
            </a:r>
            <a:r>
              <a:rPr lang="en-US" dirty="0"/>
              <a:t>to recommend, f</a:t>
            </a:r>
            <a:r>
              <a:rPr lang="en-US" dirty="0" smtClean="0"/>
              <a:t>avorability</a:t>
            </a:r>
            <a:endParaRPr lang="en-US" dirty="0"/>
          </a:p>
        </p:txBody>
      </p:sp>
      <p:sp>
        <p:nvSpPr>
          <p:cNvPr id="4" name="Slide Number Placeholder 3"/>
          <p:cNvSpPr>
            <a:spLocks noGrp="1"/>
          </p:cNvSpPr>
          <p:nvPr>
            <p:ph type="sldNum" sz="quarter" idx="12"/>
          </p:nvPr>
        </p:nvSpPr>
        <p:spPr/>
        <p:txBody>
          <a:bodyPr/>
          <a:lstStyle/>
          <a:p>
            <a:fld id="{2D57B0AA-AC8E-4463-ADAC-E87D09B82E4F}" type="slidenum">
              <a:rPr lang="en-US" smtClean="0"/>
              <a:t>5</a:t>
            </a:fld>
            <a:endParaRPr lang="en-US"/>
          </a:p>
        </p:txBody>
      </p:sp>
    </p:spTree>
    <p:extLst>
      <p:ext uri="{BB962C8B-B14F-4D97-AF65-F5344CB8AC3E}">
        <p14:creationId xmlns:p14="http://schemas.microsoft.com/office/powerpoint/2010/main" val="1267482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Advertiser Product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ByPass</a:t>
            </a:r>
            <a:r>
              <a:rPr lang="en-US" dirty="0" smtClean="0"/>
              <a:t> Ads offers a product with the following features for web marketers in the video advertising segment:</a:t>
            </a:r>
          </a:p>
          <a:p>
            <a:r>
              <a:rPr lang="en-US" dirty="0" smtClean="0"/>
              <a:t>Transaction history</a:t>
            </a:r>
          </a:p>
          <a:p>
            <a:pPr lvl="1"/>
            <a:r>
              <a:rPr lang="en-US" dirty="0" smtClean="0"/>
              <a:t>Available advertisement information (ad campaign, ad displayed, the value offered to bypass, whether it was bypassed, the value paid for bypass, time of transaction, time elapsed before bypass)</a:t>
            </a:r>
          </a:p>
          <a:p>
            <a:pPr lvl="1"/>
            <a:r>
              <a:rPr lang="en-US" dirty="0" smtClean="0"/>
              <a:t>Available user information (user id, demographic data, past bypass transaction history, past purchase history)</a:t>
            </a:r>
          </a:p>
          <a:p>
            <a:r>
              <a:rPr lang="en-US" dirty="0" smtClean="0"/>
              <a:t>Cross domain metrics</a:t>
            </a:r>
          </a:p>
          <a:p>
            <a:pPr lvl="1"/>
            <a:r>
              <a:rPr lang="en-US" dirty="0" smtClean="0"/>
              <a:t>Brand awareness, Purchase intent, Likelihood to recommend, Favorability</a:t>
            </a:r>
            <a:endParaRPr lang="en-US" dirty="0"/>
          </a:p>
        </p:txBody>
      </p:sp>
      <p:sp>
        <p:nvSpPr>
          <p:cNvPr id="5" name="Slide Number Placeholder 4"/>
          <p:cNvSpPr>
            <a:spLocks noGrp="1"/>
          </p:cNvSpPr>
          <p:nvPr>
            <p:ph type="sldNum" sz="quarter" idx="12"/>
          </p:nvPr>
        </p:nvSpPr>
        <p:spPr/>
        <p:txBody>
          <a:bodyPr/>
          <a:lstStyle/>
          <a:p>
            <a:fld id="{2D57B0AA-AC8E-4463-ADAC-E87D09B82E4F}" type="slidenum">
              <a:rPr lang="en-US" smtClean="0"/>
              <a:t>6</a:t>
            </a:fld>
            <a:endParaRPr lang="en-US"/>
          </a:p>
        </p:txBody>
      </p:sp>
    </p:spTree>
    <p:extLst>
      <p:ext uri="{BB962C8B-B14F-4D97-AF65-F5344CB8AC3E}">
        <p14:creationId xmlns:p14="http://schemas.microsoft.com/office/powerpoint/2010/main" val="2476806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Market Strategy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Build a simplified publishing platform </a:t>
            </a:r>
            <a:r>
              <a:rPr lang="en-US" b="1" dirty="0" smtClean="0"/>
              <a:t>(Entry Point)</a:t>
            </a:r>
          </a:p>
          <a:p>
            <a:pPr lvl="1"/>
            <a:r>
              <a:rPr lang="en-US" dirty="0" smtClean="0"/>
              <a:t>Prove the technology, start initial beta testing</a:t>
            </a:r>
          </a:p>
          <a:p>
            <a:r>
              <a:rPr lang="en-US" dirty="0" smtClean="0"/>
              <a:t>Sell to advertisers and evolve the product </a:t>
            </a:r>
            <a:r>
              <a:rPr lang="en-US" b="1" dirty="0" smtClean="0"/>
              <a:t>(Beachhead)</a:t>
            </a:r>
          </a:p>
          <a:p>
            <a:pPr lvl="1"/>
            <a:r>
              <a:rPr lang="en-US" dirty="0" smtClean="0"/>
              <a:t>Provide our script, graphic layers and API</a:t>
            </a:r>
          </a:p>
          <a:p>
            <a:pPr lvl="1"/>
            <a:r>
              <a:rPr lang="en-US" dirty="0" smtClean="0"/>
              <a:t>Create transaction history and refine the reports</a:t>
            </a:r>
          </a:p>
          <a:p>
            <a:r>
              <a:rPr lang="en-US" dirty="0" smtClean="0"/>
              <a:t>Start licensing to intermediaries and platforms </a:t>
            </a:r>
            <a:r>
              <a:rPr lang="en-US" b="1" dirty="0" smtClean="0"/>
              <a:t>(Market Development)</a:t>
            </a:r>
          </a:p>
          <a:p>
            <a:pPr lvl="1"/>
            <a:r>
              <a:rPr lang="en-US" dirty="0" smtClean="0"/>
              <a:t>Embed our technology</a:t>
            </a:r>
          </a:p>
          <a:p>
            <a:pPr lvl="1"/>
            <a:r>
              <a:rPr lang="en-US" dirty="0" smtClean="0"/>
              <a:t>Sell our reports</a:t>
            </a:r>
          </a:p>
        </p:txBody>
      </p:sp>
      <p:sp>
        <p:nvSpPr>
          <p:cNvPr id="5" name="Slide Number Placeholder 4"/>
          <p:cNvSpPr>
            <a:spLocks noGrp="1"/>
          </p:cNvSpPr>
          <p:nvPr>
            <p:ph type="sldNum" sz="quarter" idx="12"/>
          </p:nvPr>
        </p:nvSpPr>
        <p:spPr/>
        <p:txBody>
          <a:bodyPr/>
          <a:lstStyle/>
          <a:p>
            <a:fld id="{2D57B0AA-AC8E-4463-ADAC-E87D09B82E4F}" type="slidenum">
              <a:rPr lang="en-US" smtClean="0"/>
              <a:t>7</a:t>
            </a:fld>
            <a:endParaRPr lang="en-US"/>
          </a:p>
        </p:txBody>
      </p:sp>
    </p:spTree>
    <p:extLst>
      <p:ext uri="{BB962C8B-B14F-4D97-AF65-F5344CB8AC3E}">
        <p14:creationId xmlns:p14="http://schemas.microsoft.com/office/powerpoint/2010/main" val="18693929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smtClean="0"/>
              <a:t>Bowling Alley</a:t>
            </a:r>
            <a:endParaRPr lang="en-US" dirty="0"/>
          </a:p>
        </p:txBody>
      </p:sp>
      <p:pic>
        <p:nvPicPr>
          <p:cNvPr id="9" name="Content Placeholder 8" descr="bowling_pins.png"/>
          <p:cNvPicPr>
            <a:picLocks noGrp="1" noChangeAspect="1"/>
          </p:cNvPicPr>
          <p:nvPr>
            <p:ph idx="1"/>
          </p:nvPr>
        </p:nvPicPr>
        <p:blipFill>
          <a:blip r:embed="rId3">
            <a:extLst>
              <a:ext uri="{28A0092B-C50C-407E-A947-70E740481C1C}">
                <a14:useLocalDpi xmlns:a14="http://schemas.microsoft.com/office/drawing/2010/main" val="0"/>
              </a:ext>
            </a:extLst>
          </a:blip>
          <a:srcRect l="-24584" r="-24584"/>
          <a:stretch>
            <a:fillRect/>
          </a:stretch>
        </p:blipFill>
        <p:spPr>
          <a:xfrm>
            <a:off x="817848" y="1981691"/>
            <a:ext cx="7644384" cy="4003637"/>
          </a:xfrm>
        </p:spPr>
      </p:pic>
      <p:sp>
        <p:nvSpPr>
          <p:cNvPr id="3" name="Slide Number Placeholder 2"/>
          <p:cNvSpPr>
            <a:spLocks noGrp="1"/>
          </p:cNvSpPr>
          <p:nvPr>
            <p:ph type="sldNum" sz="quarter" idx="12"/>
          </p:nvPr>
        </p:nvSpPr>
        <p:spPr/>
        <p:txBody>
          <a:bodyPr/>
          <a:lstStyle/>
          <a:p>
            <a:fld id="{2D57B0AA-AC8E-4463-ADAC-E87D09B82E4F}" type="slidenum">
              <a:rPr lang="en-US" smtClean="0"/>
              <a:t>8</a:t>
            </a:fld>
            <a:endParaRPr lang="en-US"/>
          </a:p>
        </p:txBody>
      </p:sp>
    </p:spTree>
    <p:extLst>
      <p:ext uri="{BB962C8B-B14F-4D97-AF65-F5344CB8AC3E}">
        <p14:creationId xmlns:p14="http://schemas.microsoft.com/office/powerpoint/2010/main" val="17090535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lstStyle/>
          <a:p>
            <a:r>
              <a:rPr lang="en-US" dirty="0" smtClean="0"/>
              <a:t>Product innovation</a:t>
            </a:r>
          </a:p>
          <a:p>
            <a:r>
              <a:rPr lang="en-US" dirty="0" smtClean="0"/>
              <a:t>Business model innovation</a:t>
            </a:r>
          </a:p>
        </p:txBody>
      </p:sp>
      <p:sp>
        <p:nvSpPr>
          <p:cNvPr id="5" name="Slide Number Placeholder 4"/>
          <p:cNvSpPr>
            <a:spLocks noGrp="1"/>
          </p:cNvSpPr>
          <p:nvPr>
            <p:ph type="sldNum" sz="quarter" idx="12"/>
          </p:nvPr>
        </p:nvSpPr>
        <p:spPr/>
        <p:txBody>
          <a:bodyPr/>
          <a:lstStyle/>
          <a:p>
            <a:fld id="{2D57B0AA-AC8E-4463-ADAC-E87D09B82E4F}" type="slidenum">
              <a:rPr lang="en-US" smtClean="0"/>
              <a:t>9</a:t>
            </a:fld>
            <a:endParaRPr lang="en-US"/>
          </a:p>
        </p:txBody>
      </p:sp>
    </p:spTree>
    <p:extLst>
      <p:ext uri="{BB962C8B-B14F-4D97-AF65-F5344CB8AC3E}">
        <p14:creationId xmlns:p14="http://schemas.microsoft.com/office/powerpoint/2010/main" val="33778736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333</TotalTime>
  <Words>1706</Words>
  <Application>Microsoft Macintosh PowerPoint</Application>
  <PresentationFormat>On-screen Show (4:3)</PresentationFormat>
  <Paragraphs>180</Paragraphs>
  <Slides>21</Slides>
  <Notes>18</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Formal</vt:lpstr>
      <vt:lpstr>ByPass Ads</vt:lpstr>
      <vt:lpstr>Consumer Interaction</vt:lpstr>
      <vt:lpstr>Consumer Interaction</vt:lpstr>
      <vt:lpstr>Ben Jamin</vt:lpstr>
      <vt:lpstr>The Advertiser Report</vt:lpstr>
      <vt:lpstr>The Advertiser Product</vt:lpstr>
      <vt:lpstr>Early Market Strategy</vt:lpstr>
      <vt:lpstr>The Bowling Alley</vt:lpstr>
      <vt:lpstr>Innovation</vt:lpstr>
      <vt:lpstr>Right Side of History</vt:lpstr>
      <vt:lpstr>Thank You</vt:lpstr>
      <vt:lpstr>Beta? Data? Both!</vt:lpstr>
      <vt:lpstr>Analogs and Antilogs</vt:lpstr>
      <vt:lpstr>User ByPass Workflow</vt:lpstr>
      <vt:lpstr>Service Features for Advertisers</vt:lpstr>
      <vt:lpstr>Faque Company</vt:lpstr>
      <vt:lpstr>Balast Media</vt:lpstr>
      <vt:lpstr>Value Proposition 1</vt:lpstr>
      <vt:lpstr>The Consumer Product</vt:lpstr>
      <vt:lpstr>Value Proposition 2</vt:lpstr>
      <vt:lpstr>Innovation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sunny</dc:creator>
  <cp:lastModifiedBy>sun sunny</cp:lastModifiedBy>
  <cp:revision>102</cp:revision>
  <dcterms:created xsi:type="dcterms:W3CDTF">2011-11-27T21:48:02Z</dcterms:created>
  <dcterms:modified xsi:type="dcterms:W3CDTF">2012-02-10T03:38:46Z</dcterms:modified>
</cp:coreProperties>
</file>